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27563-FADD-4AAA-9FBF-C7FDC3670BF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765A0-FE2B-4248-99C8-425536DE03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87778CA-AD1C-4980-A44B-071A05ED76FC}" type="datetime1">
              <a:rPr lang="en-US" smtClean="0"/>
              <a:t>5/6/2020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5070F0B-08C8-4681-B314-6329C074E8F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28773-2E32-46A4-B19B-B6421CAC962F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70F0B-08C8-4681-B314-6329C074E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68A23-C23C-4766-8732-A185E6BF0C86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70F0B-08C8-4681-B314-6329C074E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8A4BC-1F26-4B67-A5C4-5E926C3FE0F8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70F0B-08C8-4681-B314-6329C074E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2A76699-FB4B-49E1-BBC0-C5BD7BA9C71C}" type="datetime1">
              <a:rPr lang="en-US" smtClean="0"/>
              <a:t>5/6/2020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5070F0B-08C8-4681-B314-6329C074E8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4C2F6-5F9B-4D43-859C-FAA488E324DA}" type="datetime1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5070F0B-08C8-4681-B314-6329C074E8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A335E-8EC2-4217-BEE5-D915BA31CB10}" type="datetime1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5070F0B-08C8-4681-B314-6329C074E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2277B-FE77-4C0D-BEF0-C1B380A5516E}" type="datetime1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70F0B-08C8-4681-B314-6329C074E8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F686C-C739-4F1E-884A-ADF2E3A0F43A}" type="datetime1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70F0B-08C8-4681-B314-6329C074E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34CFBF8-937E-4185-A703-61C44A4F5F7C}" type="datetime1">
              <a:rPr lang="en-US" smtClean="0"/>
              <a:t>5/6/2020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5070F0B-08C8-4681-B314-6329C074E8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FF1201C-31FB-45B6-8E1F-F06DCE6AC5D8}" type="datetime1">
              <a:rPr lang="en-US" smtClean="0"/>
              <a:t>5/6/2020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5070F0B-08C8-4681-B314-6329C074E8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91E19F6-B9D1-4663-AA4F-C3050D84E45C}" type="datetime1">
              <a:rPr lang="en-US" smtClean="0"/>
              <a:t>5/6/2020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5070F0B-08C8-4681-B314-6329C074E8F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42" y="428604"/>
            <a:ext cx="5622032" cy="197642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dirty="0" smtClean="0">
                <a:solidFill>
                  <a:srgbClr val="C00000"/>
                </a:solidFill>
              </a:rPr>
              <a:t>Површина круга</a:t>
            </a:r>
            <a:br>
              <a:rPr lang="sr-Cyrl-RS" dirty="0" smtClean="0">
                <a:solidFill>
                  <a:srgbClr val="C00000"/>
                </a:solidFill>
              </a:rPr>
            </a:br>
            <a:r>
              <a:rPr lang="sr-Cyrl-RS" dirty="0" smtClean="0">
                <a:solidFill>
                  <a:srgbClr val="C00000"/>
                </a:solidFill>
              </a:rPr>
              <a:t>-вежбање-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3174" y="3143248"/>
            <a:ext cx="3857652" cy="135732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b="1" dirty="0" smtClean="0">
                <a:solidFill>
                  <a:srgbClr val="002060"/>
                </a:solidFill>
              </a:rPr>
              <a:t>7.05.2020.</a:t>
            </a:r>
          </a:p>
          <a:p>
            <a:pPr algn="ctr"/>
            <a:r>
              <a:rPr lang="sr-Cyrl-RS" b="1" dirty="0" smtClean="0">
                <a:solidFill>
                  <a:srgbClr val="002060"/>
                </a:solidFill>
              </a:rPr>
              <a:t>7. разред</a:t>
            </a:r>
          </a:p>
          <a:p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71472" y="4357694"/>
            <a:ext cx="2286016" cy="2000264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7500958" y="3643314"/>
            <a:ext cx="1000132" cy="928694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14348" y="3214686"/>
            <a:ext cx="428628" cy="428628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072066" y="5214950"/>
            <a:ext cx="857256" cy="928694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</a:t>
            </a:r>
            <a:r>
              <a:rPr lang="sr-Cyrl-RS" sz="2800" dirty="0" smtClean="0">
                <a:solidFill>
                  <a:srgbClr val="002060"/>
                </a:solidFill>
              </a:rPr>
              <a:t>Драги седмаци,</a:t>
            </a:r>
          </a:p>
          <a:p>
            <a:pPr>
              <a:buNone/>
            </a:pPr>
            <a:endParaRPr lang="sr-Cyrl-RS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П</a:t>
            </a:r>
            <a:r>
              <a:rPr lang="sr-Cyrl-RS" sz="2800" dirty="0" smtClean="0">
                <a:solidFill>
                  <a:srgbClr val="002060"/>
                </a:solidFill>
              </a:rPr>
              <a:t>ред вама су задаци за вежбање </a:t>
            </a:r>
            <a:r>
              <a:rPr lang="sr-Cyrl-RS" sz="2800" b="1" i="1" u="sng" dirty="0" smtClean="0">
                <a:solidFill>
                  <a:srgbClr val="C00000"/>
                </a:solidFill>
              </a:rPr>
              <a:t>површине круга</a:t>
            </a:r>
            <a:r>
              <a:rPr lang="sr-Cyrl-RS" sz="2800" i="1" u="sng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sr-Cyrl-RS" sz="2800" i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Како бисте проверили тачност урађених задатка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решења се налазе на последњем слајду. 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Задатке радите у свескама и не треба да шаљете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као одговор.</a:t>
            </a:r>
          </a:p>
          <a:p>
            <a:pPr>
              <a:buNone/>
            </a:pPr>
            <a:endParaRPr lang="sr-Cyrl-RS" sz="2800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sz="2800" b="1" u="sng" dirty="0" smtClean="0">
                <a:solidFill>
                  <a:srgbClr val="002060"/>
                </a:solidFill>
              </a:rPr>
              <a:t>Задатак 1</a:t>
            </a:r>
            <a:r>
              <a:rPr lang="sr-Cyrl-RS" sz="2800" dirty="0" smtClean="0">
                <a:solidFill>
                  <a:srgbClr val="002060"/>
                </a:solidFill>
              </a:rPr>
              <a:t>: Обим круга је 22</a:t>
            </a:r>
            <a:r>
              <a:rPr lang="el-GR" sz="2800" dirty="0" smtClean="0">
                <a:solidFill>
                  <a:srgbClr val="002060"/>
                </a:solidFill>
              </a:rPr>
              <a:t>π</a:t>
            </a:r>
            <a:r>
              <a:rPr lang="sr-Latn-RS" sz="2800" dirty="0" smtClean="0">
                <a:solidFill>
                  <a:srgbClr val="002060"/>
                </a:solidFill>
              </a:rPr>
              <a:t> cm</a:t>
            </a:r>
            <a:r>
              <a:rPr lang="sr-Cyrl-RS" sz="2800" dirty="0" smtClean="0">
                <a:solidFill>
                  <a:srgbClr val="002060"/>
                </a:solidFill>
              </a:rPr>
              <a:t>. Израчунај 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површину тог круга.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571472" y="500042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072066" y="5929330"/>
            <a:ext cx="2428892" cy="21431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429256" y="6143644"/>
            <a:ext cx="2428892" cy="21431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286512" y="6357958"/>
            <a:ext cx="2428892" cy="214314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0F0B-08C8-4681-B314-6329C074E8FA}" type="slidenum">
              <a:rPr lang="en-US" smtClean="0"/>
              <a:t>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000100" y="6286520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C000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C00000"/>
                </a:solidFill>
              </a:rPr>
              <a:t>VII </a:t>
            </a:r>
            <a:r>
              <a:rPr lang="sr-Cyrl-RS" sz="1600" b="1" i="1" dirty="0" smtClean="0">
                <a:solidFill>
                  <a:srgbClr val="C00000"/>
                </a:solidFill>
              </a:rPr>
              <a:t>разред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7358082" y="357166"/>
            <a:ext cx="1143008" cy="928694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7143768" y="1285860"/>
            <a:ext cx="357190" cy="50006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5929322" y="357166"/>
            <a:ext cx="357190" cy="50006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6286512" y="928670"/>
            <a:ext cx="357190" cy="50006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6786578" y="428604"/>
            <a:ext cx="357190" cy="50006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28654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sz="2800" b="1" u="sng" dirty="0" smtClean="0">
                <a:solidFill>
                  <a:srgbClr val="002060"/>
                </a:solidFill>
              </a:rPr>
              <a:t>Задатак </a:t>
            </a:r>
            <a:r>
              <a:rPr lang="sr-Cyrl-RS" sz="2800" b="1" u="sng" dirty="0" smtClean="0">
                <a:solidFill>
                  <a:srgbClr val="002060"/>
                </a:solidFill>
              </a:rPr>
              <a:t>2</a:t>
            </a:r>
            <a:r>
              <a:rPr lang="sr-Cyrl-RS" sz="2800" dirty="0" smtClean="0">
                <a:solidFill>
                  <a:srgbClr val="002060"/>
                </a:solidFill>
              </a:rPr>
              <a:t>: Површина круга је: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 </a:t>
            </a:r>
            <a:r>
              <a:rPr lang="sr-Cyrl-RS" sz="2800" dirty="0" smtClean="0">
                <a:solidFill>
                  <a:srgbClr val="002060"/>
                </a:solidFill>
              </a:rPr>
              <a:t>      </a:t>
            </a:r>
            <a:r>
              <a:rPr lang="sr-Latn-RS" sz="2800" dirty="0" smtClean="0">
                <a:solidFill>
                  <a:srgbClr val="002060"/>
                </a:solidFill>
              </a:rPr>
              <a:t>              </a:t>
            </a:r>
            <a:r>
              <a:rPr lang="sr-Cyrl-RS" sz="2800" dirty="0" smtClean="0">
                <a:solidFill>
                  <a:srgbClr val="002060"/>
                </a:solidFill>
              </a:rPr>
              <a:t>         а) 64</a:t>
            </a:r>
            <a:r>
              <a:rPr lang="el-GR" sz="2800" dirty="0" smtClean="0">
                <a:solidFill>
                  <a:srgbClr val="002060"/>
                </a:solidFill>
              </a:rPr>
              <a:t>π</a:t>
            </a:r>
            <a:r>
              <a:rPr lang="sr-Latn-RS" sz="2800" dirty="0" smtClean="0">
                <a:solidFill>
                  <a:srgbClr val="002060"/>
                </a:solidFill>
              </a:rPr>
              <a:t> cm²        </a:t>
            </a:r>
            <a:r>
              <a:rPr lang="sr-Cyrl-RS" sz="2800" dirty="0" smtClean="0">
                <a:solidFill>
                  <a:srgbClr val="002060"/>
                </a:solidFill>
              </a:rPr>
              <a:t>б) 32</a:t>
            </a:r>
            <a:r>
              <a:rPr lang="el-GR" sz="2800" dirty="0" smtClean="0">
                <a:solidFill>
                  <a:srgbClr val="002060"/>
                </a:solidFill>
              </a:rPr>
              <a:t>π</a:t>
            </a:r>
            <a:r>
              <a:rPr lang="sr-Cyrl-RS" sz="2800" dirty="0" smtClean="0">
                <a:solidFill>
                  <a:srgbClr val="002060"/>
                </a:solidFill>
              </a:rPr>
              <a:t> </a:t>
            </a:r>
            <a:r>
              <a:rPr lang="sr-Latn-RS" sz="2800" dirty="0" smtClean="0">
                <a:solidFill>
                  <a:srgbClr val="002060"/>
                </a:solidFill>
              </a:rPr>
              <a:t>cm²</a:t>
            </a:r>
            <a:r>
              <a:rPr lang="sr-Cyrl-RS" sz="2800" dirty="0" smtClean="0">
                <a:solidFill>
                  <a:srgbClr val="002060"/>
                </a:solidFill>
              </a:rPr>
              <a:t> </a:t>
            </a:r>
            <a:r>
              <a:rPr lang="sr-Latn-RS" sz="28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sr-Latn-RS" sz="2800" dirty="0" smtClean="0">
                <a:solidFill>
                  <a:srgbClr val="002060"/>
                </a:solidFill>
              </a:rPr>
              <a:t> </a:t>
            </a:r>
            <a:r>
              <a:rPr lang="sr-Latn-RS" sz="2800" dirty="0" smtClean="0">
                <a:solidFill>
                  <a:srgbClr val="002060"/>
                </a:solidFill>
              </a:rPr>
              <a:t>     </a:t>
            </a:r>
            <a:r>
              <a:rPr lang="sr-Cyrl-RS" sz="2800" dirty="0" smtClean="0">
                <a:solidFill>
                  <a:srgbClr val="002060"/>
                </a:solidFill>
              </a:rPr>
              <a:t>                 Израчунај обим круга.</a:t>
            </a:r>
          </a:p>
          <a:p>
            <a:pPr>
              <a:buNone/>
            </a:pPr>
            <a:endParaRPr lang="sr-Cyrl-RS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sz="2800" b="1" u="sng" dirty="0" smtClean="0">
                <a:solidFill>
                  <a:srgbClr val="002060"/>
                </a:solidFill>
              </a:rPr>
              <a:t>Задатак </a:t>
            </a:r>
            <a:r>
              <a:rPr lang="sr-Cyrl-RS" sz="2800" b="1" u="sng" dirty="0" smtClean="0">
                <a:solidFill>
                  <a:srgbClr val="002060"/>
                </a:solidFill>
              </a:rPr>
              <a:t>3</a:t>
            </a:r>
            <a:r>
              <a:rPr lang="sr-Cyrl-RS" sz="2800" dirty="0" smtClean="0">
                <a:solidFill>
                  <a:srgbClr val="002060"/>
                </a:solidFill>
              </a:rPr>
              <a:t>: Обим квадрата је 16 </a:t>
            </a:r>
            <a:r>
              <a:rPr lang="sr-Latn-RS" sz="2800" dirty="0" smtClean="0">
                <a:solidFill>
                  <a:srgbClr val="002060"/>
                </a:solidFill>
              </a:rPr>
              <a:t>cm</a:t>
            </a:r>
            <a:r>
              <a:rPr lang="sr-Cyrl-RS" sz="2800" dirty="0" smtClean="0">
                <a:solidFill>
                  <a:srgbClr val="002060"/>
                </a:solidFill>
              </a:rPr>
              <a:t>. Израчунај 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обим и површину уписаног круга у тај квадрат.</a:t>
            </a:r>
          </a:p>
          <a:p>
            <a:pPr>
              <a:buNone/>
            </a:pPr>
            <a:endParaRPr lang="sr-Cyrl-RS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r>
              <a:rPr lang="sr-Cyrl-RS" sz="2800" b="1" u="sng" dirty="0" smtClean="0">
                <a:solidFill>
                  <a:srgbClr val="002060"/>
                </a:solidFill>
              </a:rPr>
              <a:t>Задатак </a:t>
            </a:r>
            <a:r>
              <a:rPr lang="sr-Cyrl-RS" sz="2800" b="1" u="sng" dirty="0" smtClean="0">
                <a:solidFill>
                  <a:srgbClr val="002060"/>
                </a:solidFill>
              </a:rPr>
              <a:t>4</a:t>
            </a:r>
            <a:r>
              <a:rPr lang="sr-Cyrl-RS" sz="2800" dirty="0" smtClean="0">
                <a:solidFill>
                  <a:srgbClr val="002060"/>
                </a:solidFill>
              </a:rPr>
              <a:t>: Једна страница правоугаоника је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8</a:t>
            </a:r>
            <a:r>
              <a:rPr lang="sr-Latn-RS" sz="2800" dirty="0" smtClean="0">
                <a:solidFill>
                  <a:srgbClr val="002060"/>
                </a:solidFill>
              </a:rPr>
              <a:t> </a:t>
            </a:r>
            <a:r>
              <a:rPr lang="sr-Latn-RS" sz="2800" dirty="0" smtClean="0">
                <a:solidFill>
                  <a:srgbClr val="002060"/>
                </a:solidFill>
              </a:rPr>
              <a:t>d</a:t>
            </a:r>
            <a:r>
              <a:rPr lang="sr-Latn-RS" sz="2800" dirty="0" smtClean="0">
                <a:solidFill>
                  <a:srgbClr val="002060"/>
                </a:solidFill>
              </a:rPr>
              <a:t>m</a:t>
            </a:r>
            <a:r>
              <a:rPr lang="sr-Cyrl-RS" sz="2800" dirty="0" smtClean="0">
                <a:solidFill>
                  <a:srgbClr val="002060"/>
                </a:solidFill>
              </a:rPr>
              <a:t>, а површина круга описаног око њега је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25</a:t>
            </a:r>
            <a:r>
              <a:rPr lang="el-GR" sz="2800" dirty="0" smtClean="0">
                <a:solidFill>
                  <a:srgbClr val="002060"/>
                </a:solidFill>
              </a:rPr>
              <a:t>π</a:t>
            </a:r>
            <a:r>
              <a:rPr lang="sr-Latn-RS" sz="2800" dirty="0" smtClean="0">
                <a:solidFill>
                  <a:srgbClr val="002060"/>
                </a:solidFill>
              </a:rPr>
              <a:t> dm². </a:t>
            </a:r>
            <a:r>
              <a:rPr lang="sr-Cyrl-RS" sz="2800" dirty="0" smtClean="0">
                <a:solidFill>
                  <a:srgbClr val="002060"/>
                </a:solidFill>
              </a:rPr>
              <a:t>Израчунај </a:t>
            </a:r>
            <a:r>
              <a:rPr lang="sr-Cyrl-RS" sz="2800" dirty="0" smtClean="0">
                <a:solidFill>
                  <a:srgbClr val="002060"/>
                </a:solidFill>
              </a:rPr>
              <a:t>обим </a:t>
            </a:r>
            <a:r>
              <a:rPr lang="sr-Cyrl-RS" sz="2800" dirty="0" smtClean="0">
                <a:solidFill>
                  <a:srgbClr val="002060"/>
                </a:solidFill>
              </a:rPr>
              <a:t>и </a:t>
            </a:r>
            <a:r>
              <a:rPr lang="sr-Cyrl-RS" sz="2800" dirty="0" smtClean="0">
                <a:solidFill>
                  <a:srgbClr val="002060"/>
                </a:solidFill>
              </a:rPr>
              <a:t>површину тог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п</a:t>
            </a:r>
            <a:r>
              <a:rPr lang="sr-Cyrl-RS" sz="2800" dirty="0" smtClean="0">
                <a:solidFill>
                  <a:srgbClr val="002060"/>
                </a:solidFill>
              </a:rPr>
              <a:t>равоугаоника.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Right Arrow 3"/>
          <p:cNvSpPr/>
          <p:nvPr/>
        </p:nvSpPr>
        <p:spPr>
          <a:xfrm>
            <a:off x="5000628" y="5857892"/>
            <a:ext cx="2428892" cy="21431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786446" y="6072206"/>
            <a:ext cx="2428892" cy="214314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357950" y="6286520"/>
            <a:ext cx="2428892" cy="214314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0F0B-08C8-4681-B314-6329C074E8FA}" type="slidenum">
              <a:rPr lang="en-US" smtClean="0"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00166" y="6286520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C000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C00000"/>
                </a:solidFill>
              </a:rPr>
              <a:t>VII </a:t>
            </a:r>
            <a:r>
              <a:rPr lang="sr-Cyrl-RS" sz="1600" b="1" i="1" dirty="0" smtClean="0">
                <a:solidFill>
                  <a:srgbClr val="C00000"/>
                </a:solidFill>
              </a:rPr>
              <a:t>разред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42942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RS" sz="2800" b="1" u="sng" dirty="0" smtClean="0">
                <a:solidFill>
                  <a:srgbClr val="002060"/>
                </a:solidFill>
              </a:rPr>
              <a:t>Задатак </a:t>
            </a:r>
            <a:r>
              <a:rPr lang="sr-Cyrl-RS" sz="2800" b="1" u="sng" dirty="0" smtClean="0">
                <a:solidFill>
                  <a:srgbClr val="002060"/>
                </a:solidFill>
              </a:rPr>
              <a:t>5</a:t>
            </a:r>
            <a:r>
              <a:rPr lang="sr-Cyrl-RS" sz="2800" dirty="0" smtClean="0">
                <a:solidFill>
                  <a:srgbClr val="002060"/>
                </a:solidFill>
              </a:rPr>
              <a:t>: Површина описаног круга правоуглог 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троугла је 6,25</a:t>
            </a:r>
            <a:r>
              <a:rPr lang="el-GR" sz="2800" dirty="0" smtClean="0">
                <a:solidFill>
                  <a:srgbClr val="002060"/>
                </a:solidFill>
              </a:rPr>
              <a:t>π</a:t>
            </a:r>
            <a:r>
              <a:rPr lang="sr-Cyrl-RS" sz="2800" dirty="0" smtClean="0">
                <a:solidFill>
                  <a:srgbClr val="002060"/>
                </a:solidFill>
              </a:rPr>
              <a:t> </a:t>
            </a:r>
            <a:r>
              <a:rPr lang="sr-Latn-RS" sz="2800" dirty="0" smtClean="0">
                <a:solidFill>
                  <a:srgbClr val="002060"/>
                </a:solidFill>
              </a:rPr>
              <a:t>cm²</a:t>
            </a:r>
            <a:r>
              <a:rPr lang="sr-Cyrl-RS" sz="2800" dirty="0" smtClean="0">
                <a:solidFill>
                  <a:srgbClr val="002060"/>
                </a:solidFill>
              </a:rPr>
              <a:t>, а једна катета 3</a:t>
            </a:r>
            <a:r>
              <a:rPr lang="sr-Latn-RS" sz="2800" dirty="0" smtClean="0">
                <a:solidFill>
                  <a:srgbClr val="002060"/>
                </a:solidFill>
              </a:rPr>
              <a:t>cm</a:t>
            </a:r>
            <a:r>
              <a:rPr lang="sr-Cyrl-RS" sz="2800" dirty="0" smtClean="0">
                <a:solidFill>
                  <a:srgbClr val="002060"/>
                </a:solidFill>
              </a:rPr>
              <a:t>. Израчунај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д</a:t>
            </a:r>
            <a:r>
              <a:rPr lang="sr-Cyrl-RS" sz="2800" dirty="0" smtClean="0">
                <a:solidFill>
                  <a:srgbClr val="002060"/>
                </a:solidFill>
              </a:rPr>
              <a:t>ужину хипотенузине висине.</a:t>
            </a:r>
          </a:p>
          <a:p>
            <a:pPr>
              <a:buNone/>
            </a:pPr>
            <a:endParaRPr lang="sr-Cyrl-RS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sz="2800" b="1" i="1" u="sng" dirty="0" smtClean="0">
                <a:solidFill>
                  <a:srgbClr val="0070C0"/>
                </a:solidFill>
              </a:rPr>
              <a:t>Решења задатака</a:t>
            </a:r>
            <a:r>
              <a:rPr lang="sr-Cyrl-RS" sz="2800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endParaRPr lang="sr-Cyrl-RS" sz="2800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sr-Latn-RS" sz="2800" dirty="0" smtClean="0">
                <a:solidFill>
                  <a:srgbClr val="002060"/>
                </a:solidFill>
              </a:rPr>
              <a:t>    </a:t>
            </a:r>
            <a:r>
              <a:rPr lang="sr-Latn-RS" sz="2800" b="1" dirty="0" smtClean="0">
                <a:solidFill>
                  <a:srgbClr val="C00000"/>
                </a:solidFill>
              </a:rPr>
              <a:t>1.</a:t>
            </a:r>
            <a:r>
              <a:rPr lang="sr-Latn-RS" sz="2800" dirty="0" smtClean="0">
                <a:solidFill>
                  <a:srgbClr val="002060"/>
                </a:solidFill>
              </a:rPr>
              <a:t> </a:t>
            </a:r>
            <a:r>
              <a:rPr lang="sr-Cyrl-RS" sz="2800" dirty="0" smtClean="0">
                <a:solidFill>
                  <a:srgbClr val="002060"/>
                </a:solidFill>
              </a:rPr>
              <a:t>  </a:t>
            </a:r>
            <a:r>
              <a:rPr lang="sr-Latn-RS" sz="2800" dirty="0" smtClean="0">
                <a:solidFill>
                  <a:srgbClr val="002060"/>
                </a:solidFill>
              </a:rPr>
              <a:t>P = 121</a:t>
            </a:r>
            <a:r>
              <a:rPr lang="el-GR" sz="2800" dirty="0" smtClean="0">
                <a:solidFill>
                  <a:srgbClr val="002060"/>
                </a:solidFill>
              </a:rPr>
              <a:t>π</a:t>
            </a:r>
            <a:r>
              <a:rPr lang="sr-Latn-RS" sz="2800" dirty="0" smtClean="0">
                <a:solidFill>
                  <a:srgbClr val="002060"/>
                </a:solidFill>
              </a:rPr>
              <a:t> </a:t>
            </a:r>
            <a:r>
              <a:rPr lang="sr-Latn-RS" sz="2800" dirty="0" smtClean="0">
                <a:solidFill>
                  <a:srgbClr val="002060"/>
                </a:solidFill>
              </a:rPr>
              <a:t>cm²</a:t>
            </a:r>
          </a:p>
          <a:p>
            <a:pPr marL="514350" indent="-514350">
              <a:buNone/>
            </a:pPr>
            <a:r>
              <a:rPr lang="sr-Latn-RS" sz="2800" dirty="0" smtClean="0">
                <a:solidFill>
                  <a:srgbClr val="002060"/>
                </a:solidFill>
              </a:rPr>
              <a:t> </a:t>
            </a:r>
            <a:r>
              <a:rPr lang="sr-Latn-RS" sz="2800" dirty="0" smtClean="0">
                <a:solidFill>
                  <a:srgbClr val="002060"/>
                </a:solidFill>
              </a:rPr>
              <a:t>    </a:t>
            </a:r>
          </a:p>
          <a:p>
            <a:pPr marL="514350" indent="-514350">
              <a:buNone/>
            </a:pPr>
            <a:r>
              <a:rPr lang="sr-Latn-RS" sz="2800" dirty="0" smtClean="0">
                <a:solidFill>
                  <a:srgbClr val="002060"/>
                </a:solidFill>
              </a:rPr>
              <a:t> </a:t>
            </a:r>
            <a:r>
              <a:rPr lang="sr-Latn-RS" sz="2800" dirty="0" smtClean="0">
                <a:solidFill>
                  <a:srgbClr val="002060"/>
                </a:solidFill>
              </a:rPr>
              <a:t>   </a:t>
            </a:r>
            <a:r>
              <a:rPr lang="sr-Latn-RS" sz="2800" b="1" dirty="0" smtClean="0">
                <a:solidFill>
                  <a:srgbClr val="C00000"/>
                </a:solidFill>
              </a:rPr>
              <a:t>2.</a:t>
            </a:r>
            <a:r>
              <a:rPr lang="sr-Latn-RS" sz="2800" dirty="0" smtClean="0">
                <a:solidFill>
                  <a:srgbClr val="002060"/>
                </a:solidFill>
              </a:rPr>
              <a:t>   </a:t>
            </a:r>
            <a:r>
              <a:rPr lang="sr-Latn-RS" sz="2800" b="1" dirty="0" smtClean="0">
                <a:solidFill>
                  <a:srgbClr val="C00000"/>
                </a:solidFill>
              </a:rPr>
              <a:t>a)</a:t>
            </a:r>
            <a:r>
              <a:rPr lang="sr-Latn-RS" sz="2800" dirty="0" smtClean="0">
                <a:solidFill>
                  <a:srgbClr val="002060"/>
                </a:solidFill>
              </a:rPr>
              <a:t> 16</a:t>
            </a:r>
            <a:r>
              <a:rPr lang="el-GR" sz="2800" dirty="0" smtClean="0">
                <a:solidFill>
                  <a:srgbClr val="002060"/>
                </a:solidFill>
              </a:rPr>
              <a:t>π</a:t>
            </a:r>
            <a:r>
              <a:rPr lang="sr-Latn-RS" sz="2800" dirty="0" smtClean="0">
                <a:solidFill>
                  <a:srgbClr val="002060"/>
                </a:solidFill>
              </a:rPr>
              <a:t> </a:t>
            </a:r>
            <a:r>
              <a:rPr lang="sr-Latn-RS" sz="2800" dirty="0" smtClean="0">
                <a:solidFill>
                  <a:srgbClr val="002060"/>
                </a:solidFill>
              </a:rPr>
              <a:t>cm     </a:t>
            </a:r>
            <a:r>
              <a:rPr lang="sr-Cyrl-RS" sz="2800" b="1" dirty="0" smtClean="0">
                <a:solidFill>
                  <a:srgbClr val="C00000"/>
                </a:solidFill>
              </a:rPr>
              <a:t>б)</a:t>
            </a:r>
            <a:r>
              <a:rPr lang="sr-Cyrl-RS" sz="2800" dirty="0" smtClean="0">
                <a:solidFill>
                  <a:srgbClr val="002060"/>
                </a:solidFill>
              </a:rPr>
              <a:t> 8√2</a:t>
            </a:r>
            <a:r>
              <a:rPr lang="el-GR" sz="2800" dirty="0" smtClean="0">
                <a:solidFill>
                  <a:srgbClr val="002060"/>
                </a:solidFill>
              </a:rPr>
              <a:t> π</a:t>
            </a:r>
            <a:r>
              <a:rPr lang="sr-Latn-RS" sz="2800" dirty="0" smtClean="0">
                <a:solidFill>
                  <a:srgbClr val="002060"/>
                </a:solidFill>
              </a:rPr>
              <a:t> cm </a:t>
            </a:r>
            <a:endParaRPr lang="sr-Cyrl-RS" sz="2800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sr-Cyrl-RS" sz="2800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    </a:t>
            </a:r>
            <a:r>
              <a:rPr lang="sr-Cyrl-RS" sz="2800" b="1" dirty="0" smtClean="0">
                <a:solidFill>
                  <a:srgbClr val="C00000"/>
                </a:solidFill>
              </a:rPr>
              <a:t>3.    </a:t>
            </a:r>
            <a:r>
              <a:rPr lang="sr-Cyrl-RS" sz="2800" dirty="0" smtClean="0">
                <a:solidFill>
                  <a:srgbClr val="002060"/>
                </a:solidFill>
              </a:rPr>
              <a:t>О = 4</a:t>
            </a:r>
            <a:r>
              <a:rPr lang="el-GR" sz="2800" dirty="0" smtClean="0">
                <a:solidFill>
                  <a:srgbClr val="002060"/>
                </a:solidFill>
              </a:rPr>
              <a:t> π</a:t>
            </a:r>
            <a:r>
              <a:rPr lang="sr-Latn-RS" sz="2800" dirty="0" smtClean="0">
                <a:solidFill>
                  <a:srgbClr val="002060"/>
                </a:solidFill>
              </a:rPr>
              <a:t> cm </a:t>
            </a:r>
            <a:r>
              <a:rPr lang="sr-Cyrl-RS" sz="2800" dirty="0" smtClean="0">
                <a:solidFill>
                  <a:srgbClr val="002060"/>
                </a:solidFill>
              </a:rPr>
              <a:t>, </a:t>
            </a:r>
            <a:r>
              <a:rPr lang="sr-Latn-RS" sz="2800" dirty="0" smtClean="0">
                <a:solidFill>
                  <a:srgbClr val="002060"/>
                </a:solidFill>
              </a:rPr>
              <a:t>P </a:t>
            </a:r>
            <a:r>
              <a:rPr lang="sr-Latn-RS" sz="2800" dirty="0" smtClean="0">
                <a:solidFill>
                  <a:srgbClr val="002060"/>
                </a:solidFill>
              </a:rPr>
              <a:t>=</a:t>
            </a:r>
            <a:r>
              <a:rPr lang="sr-Cyrl-RS" sz="2800" dirty="0" smtClean="0">
                <a:solidFill>
                  <a:srgbClr val="002060"/>
                </a:solidFill>
              </a:rPr>
              <a:t> 4</a:t>
            </a:r>
            <a:r>
              <a:rPr lang="el-GR" sz="2800" dirty="0" smtClean="0">
                <a:solidFill>
                  <a:srgbClr val="002060"/>
                </a:solidFill>
              </a:rPr>
              <a:t> </a:t>
            </a:r>
            <a:r>
              <a:rPr lang="el-GR" sz="2800" dirty="0" smtClean="0">
                <a:solidFill>
                  <a:srgbClr val="002060"/>
                </a:solidFill>
              </a:rPr>
              <a:t>π</a:t>
            </a:r>
            <a:r>
              <a:rPr lang="sr-Latn-RS" sz="2800" dirty="0" smtClean="0">
                <a:solidFill>
                  <a:srgbClr val="002060"/>
                </a:solidFill>
              </a:rPr>
              <a:t> </a:t>
            </a:r>
            <a:r>
              <a:rPr lang="sr-Latn-RS" sz="2800" dirty="0" smtClean="0">
                <a:solidFill>
                  <a:srgbClr val="002060"/>
                </a:solidFill>
              </a:rPr>
              <a:t>cm²</a:t>
            </a:r>
            <a:endParaRPr lang="sr-Cyrl-RS" sz="2800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sr-Cyrl-RS" sz="2800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    </a:t>
            </a:r>
            <a:r>
              <a:rPr lang="sr-Cyrl-RS" sz="2800" b="1" dirty="0" smtClean="0">
                <a:solidFill>
                  <a:srgbClr val="C00000"/>
                </a:solidFill>
              </a:rPr>
              <a:t>4.    </a:t>
            </a:r>
            <a:r>
              <a:rPr lang="sr-Cyrl-RS" sz="2800" dirty="0" smtClean="0">
                <a:solidFill>
                  <a:srgbClr val="002060"/>
                </a:solidFill>
              </a:rPr>
              <a:t>О </a:t>
            </a:r>
            <a:r>
              <a:rPr lang="sr-Cyrl-RS" sz="2800" dirty="0" smtClean="0">
                <a:solidFill>
                  <a:srgbClr val="002060"/>
                </a:solidFill>
              </a:rPr>
              <a:t>= </a:t>
            </a:r>
            <a:r>
              <a:rPr lang="sr-Cyrl-RS" sz="2800" dirty="0" smtClean="0">
                <a:solidFill>
                  <a:srgbClr val="002060"/>
                </a:solidFill>
              </a:rPr>
              <a:t>28</a:t>
            </a:r>
            <a:r>
              <a:rPr lang="sr-Latn-RS" sz="2800" dirty="0" smtClean="0">
                <a:solidFill>
                  <a:srgbClr val="002060"/>
                </a:solidFill>
              </a:rPr>
              <a:t> dm, </a:t>
            </a:r>
            <a:r>
              <a:rPr lang="sr-Latn-RS" sz="2800" dirty="0" smtClean="0">
                <a:solidFill>
                  <a:srgbClr val="002060"/>
                </a:solidFill>
              </a:rPr>
              <a:t>P =</a:t>
            </a:r>
            <a:r>
              <a:rPr lang="sr-Cyrl-RS" sz="2800" dirty="0" smtClean="0">
                <a:solidFill>
                  <a:srgbClr val="002060"/>
                </a:solidFill>
              </a:rPr>
              <a:t> </a:t>
            </a:r>
            <a:r>
              <a:rPr lang="sr-Cyrl-RS" sz="2800" dirty="0" smtClean="0">
                <a:solidFill>
                  <a:srgbClr val="002060"/>
                </a:solidFill>
              </a:rPr>
              <a:t>4</a:t>
            </a:r>
            <a:r>
              <a:rPr lang="sr-Latn-RS" sz="2800" dirty="0" smtClean="0">
                <a:solidFill>
                  <a:srgbClr val="002060"/>
                </a:solidFill>
              </a:rPr>
              <a:t>8</a:t>
            </a:r>
            <a:r>
              <a:rPr lang="el-GR" sz="2800" dirty="0" smtClean="0">
                <a:solidFill>
                  <a:srgbClr val="002060"/>
                </a:solidFill>
              </a:rPr>
              <a:t> </a:t>
            </a:r>
            <a:r>
              <a:rPr lang="sr-Latn-RS" sz="2800" dirty="0" smtClean="0">
                <a:solidFill>
                  <a:srgbClr val="002060"/>
                </a:solidFill>
              </a:rPr>
              <a:t>dm²</a:t>
            </a:r>
          </a:p>
          <a:p>
            <a:pPr marL="514350" indent="-514350">
              <a:buNone/>
            </a:pPr>
            <a:endParaRPr lang="sr-Latn-RS" sz="2800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sr-Latn-RS" sz="2800" dirty="0" smtClean="0">
                <a:solidFill>
                  <a:srgbClr val="002060"/>
                </a:solidFill>
              </a:rPr>
              <a:t>    </a:t>
            </a:r>
            <a:r>
              <a:rPr lang="sr-Latn-RS" sz="2800" b="1" dirty="0" smtClean="0">
                <a:solidFill>
                  <a:srgbClr val="C00000"/>
                </a:solidFill>
              </a:rPr>
              <a:t>5.  </a:t>
            </a:r>
            <a:r>
              <a:rPr lang="sr-Cyrl-RS" sz="2800" b="1" dirty="0" smtClean="0">
                <a:solidFill>
                  <a:srgbClr val="C00000"/>
                </a:solidFill>
              </a:rPr>
              <a:t> </a:t>
            </a:r>
            <a:r>
              <a:rPr lang="sr-Latn-RS" sz="2800" dirty="0" smtClean="0">
                <a:solidFill>
                  <a:srgbClr val="002060"/>
                </a:solidFill>
              </a:rPr>
              <a:t>c = 5 cm, b = 4 cm, h = 2,4 cm</a:t>
            </a:r>
            <a:endParaRPr lang="sr-Cyrl-RS" sz="2800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sr-Cyrl-RS" sz="2800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     </a:t>
            </a:r>
            <a:endParaRPr lang="sr-Latn-RS" sz="2800" dirty="0" smtClean="0">
              <a:solidFill>
                <a:srgbClr val="002060"/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072198" y="3143248"/>
            <a:ext cx="2500330" cy="2286016"/>
          </a:xfrm>
          <a:prstGeom prst="cloudCallout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i="1" dirty="0" smtClean="0">
                <a:solidFill>
                  <a:srgbClr val="C00000"/>
                </a:solidFill>
              </a:rPr>
              <a:t>До следећег часа срдачан поздрав,</a:t>
            </a:r>
          </a:p>
          <a:p>
            <a:pPr algn="ctr"/>
            <a:r>
              <a:rPr lang="sr-Cyrl-RS" b="1" i="1" dirty="0">
                <a:solidFill>
                  <a:srgbClr val="C00000"/>
                </a:solidFill>
              </a:rPr>
              <a:t>н</a:t>
            </a:r>
            <a:r>
              <a:rPr lang="sr-Cyrl-RS" b="1" i="1" dirty="0" smtClean="0">
                <a:solidFill>
                  <a:srgbClr val="C00000"/>
                </a:solidFill>
              </a:rPr>
              <a:t>аставница Марија Јеремић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0F0B-08C8-4681-B314-6329C074E8FA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85918" y="6286520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C000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C00000"/>
                </a:solidFill>
              </a:rPr>
              <a:t>VII </a:t>
            </a:r>
            <a:r>
              <a:rPr lang="sr-Cyrl-RS" sz="1600" b="1" i="1" dirty="0" smtClean="0">
                <a:solidFill>
                  <a:srgbClr val="C00000"/>
                </a:solidFill>
              </a:rPr>
              <a:t>разред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</TotalTime>
  <Words>251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Површина круга -вежбање-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Површина круга -вежбање-</dc:title>
  <dc:creator>Marija</dc:creator>
  <cp:lastModifiedBy>Marija</cp:lastModifiedBy>
  <cp:revision>4</cp:revision>
  <dcterms:created xsi:type="dcterms:W3CDTF">2020-05-06T19:56:10Z</dcterms:created>
  <dcterms:modified xsi:type="dcterms:W3CDTF">2020-05-06T20:29:27Z</dcterms:modified>
</cp:coreProperties>
</file>